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2" r:id="rId8"/>
  </p:sldIdLst>
  <p:sldSz cx="9144000" cy="6858000" type="screen4x3"/>
  <p:notesSz cx="7099300" cy="10234613"/>
  <p:custShowLst>
    <p:custShow name="Diaporama personnalisé 1" id="0">
      <p:sldLst>
        <p:sld r:id="rId2"/>
      </p:sldLst>
    </p:custShow>
  </p:custShow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kiosk/>
    <p:custShow id="0"/>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34" autoAdjust="0"/>
    <p:restoredTop sz="94660"/>
  </p:normalViewPr>
  <p:slideViewPr>
    <p:cSldViewPr>
      <p:cViewPr varScale="1">
        <p:scale>
          <a:sx n="75" d="100"/>
          <a:sy n="75" d="100"/>
        </p:scale>
        <p:origin x="-120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4AD987-14A6-4216-9BA0-964C734802AD}" type="datetimeFigureOut">
              <a:rPr lang="fr-FR" smtClean="0"/>
              <a:pPr/>
              <a:t>03/02/2014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9F161A6-4C81-400D-BD75-4D1C296FD1B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AD987-14A6-4216-9BA0-964C734802AD}" type="datetimeFigureOut">
              <a:rPr lang="fr-FR" smtClean="0"/>
              <a:pPr/>
              <a:t>03/02/2014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F161A6-4C81-400D-BD75-4D1C296FD1B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2.png"/><Relationship Id="rId12" Type="http://schemas.openxmlformats.org/officeDocument/2006/relationships/image" Target="../media/image5.jpeg"/><Relationship Id="rId2" Type="http://schemas.openxmlformats.org/officeDocument/2006/relationships/hyperlink" Target="Emission%20France%20Inter.wmv" TargetMode="Externa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image" Target="../media/image4.jpeg"/><Relationship Id="rId5" Type="http://schemas.openxmlformats.org/officeDocument/2006/relationships/slide" Target="slide3.xml"/><Relationship Id="rId10" Type="http://schemas.openxmlformats.org/officeDocument/2006/relationships/image" Target="../media/image3.jpeg"/><Relationship Id="rId4" Type="http://schemas.openxmlformats.org/officeDocument/2006/relationships/slide" Target="slide2.xml"/><Relationship Id="rId9" Type="http://schemas.openxmlformats.org/officeDocument/2006/relationships/slide" Target="slide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Un_clip_pour_d_noncer_les_retouches_par_ordinateur.mp4"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reportage%20france%202%20sur%20le%20rapport%20remis%20&#224;%20la%20Ministre%20M%20Touraine.flv"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hyperlink" Target="President_Obama_Mad_Men_Reference_in_State_of_the_Union_C-SPAN.mp4"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action="ppaction://hlinkfile"/>
          </p:cNvPr>
          <p:cNvPicPr>
            <a:picLocks noChangeAspect="1" noChangeArrowheads="1"/>
          </p:cNvPicPr>
          <p:nvPr/>
        </p:nvPicPr>
        <p:blipFill>
          <a:blip r:embed="rId3" cstate="print"/>
          <a:srcRect l="9525" r="37566" b="55133"/>
          <a:stretch>
            <a:fillRect/>
          </a:stretch>
        </p:blipFill>
        <p:spPr bwMode="auto">
          <a:xfrm>
            <a:off x="-1" y="0"/>
            <a:ext cx="5790686" cy="3068960"/>
          </a:xfrm>
          <a:prstGeom prst="rect">
            <a:avLst/>
          </a:prstGeom>
          <a:noFill/>
          <a:ln w="28575" algn="in">
            <a:solidFill>
              <a:schemeClr val="tx1"/>
            </a:solidFill>
            <a:miter lim="800000"/>
            <a:headEnd/>
            <a:tailEnd/>
          </a:ln>
          <a:effectLst/>
        </p:spPr>
      </p:pic>
      <p:sp>
        <p:nvSpPr>
          <p:cNvPr id="10" name="ZoneTexte 9">
            <a:hlinkClick r:id="rId4" action="ppaction://hlinksldjump"/>
          </p:cNvPr>
          <p:cNvSpPr txBox="1"/>
          <p:nvPr/>
        </p:nvSpPr>
        <p:spPr>
          <a:xfrm>
            <a:off x="827584" y="4725144"/>
            <a:ext cx="4320480" cy="369332"/>
          </a:xfrm>
          <a:prstGeom prst="rect">
            <a:avLst/>
          </a:prstGeom>
          <a:noFill/>
          <a:ln>
            <a:solidFill>
              <a:schemeClr val="tx1"/>
            </a:solidFill>
          </a:ln>
        </p:spPr>
        <p:txBody>
          <a:bodyPr wrap="square" rtlCol="0">
            <a:spAutoFit/>
          </a:bodyPr>
          <a:lstStyle/>
          <a:p>
            <a:r>
              <a:rPr lang="fr-FR" b="1" dirty="0" smtClean="0"/>
              <a:t>1- Evolution du Code civil.</a:t>
            </a:r>
            <a:endParaRPr lang="fr-FR" b="1" dirty="0"/>
          </a:p>
        </p:txBody>
      </p:sp>
      <p:sp>
        <p:nvSpPr>
          <p:cNvPr id="11" name="ZoneTexte 10"/>
          <p:cNvSpPr txBox="1"/>
          <p:nvPr/>
        </p:nvSpPr>
        <p:spPr>
          <a:xfrm>
            <a:off x="0" y="3861048"/>
            <a:ext cx="6516216" cy="707886"/>
          </a:xfrm>
          <a:prstGeom prst="rect">
            <a:avLst/>
          </a:prstGeom>
          <a:noFill/>
        </p:spPr>
        <p:txBody>
          <a:bodyPr wrap="square" rtlCol="0">
            <a:spAutoFit/>
          </a:bodyPr>
          <a:lstStyle/>
          <a:p>
            <a:r>
              <a:rPr lang="fr-FR" sz="2000" b="1" dirty="0" smtClean="0">
                <a:solidFill>
                  <a:srgbClr val="C00000"/>
                </a:solidFill>
              </a:rPr>
              <a:t>Etape 2. Clique sur les informations sur lesquelles tu dois t’informer.</a:t>
            </a:r>
            <a:endParaRPr lang="fr-FR" sz="2000" b="1" dirty="0">
              <a:solidFill>
                <a:srgbClr val="C00000"/>
              </a:solidFill>
            </a:endParaRPr>
          </a:p>
        </p:txBody>
      </p:sp>
      <p:sp>
        <p:nvSpPr>
          <p:cNvPr id="12" name="ZoneTexte 11">
            <a:hlinkClick r:id="rId5" action="ppaction://hlinksldjump"/>
          </p:cNvPr>
          <p:cNvSpPr txBox="1"/>
          <p:nvPr/>
        </p:nvSpPr>
        <p:spPr>
          <a:xfrm>
            <a:off x="0" y="5373216"/>
            <a:ext cx="5148064" cy="369332"/>
          </a:xfrm>
          <a:prstGeom prst="rect">
            <a:avLst/>
          </a:prstGeom>
          <a:noFill/>
          <a:ln>
            <a:solidFill>
              <a:schemeClr val="tx1"/>
            </a:solidFill>
          </a:ln>
        </p:spPr>
        <p:txBody>
          <a:bodyPr wrap="square" rtlCol="0">
            <a:spAutoFit/>
          </a:bodyPr>
          <a:lstStyle/>
          <a:p>
            <a:r>
              <a:rPr lang="fr-FR" b="1" dirty="0" smtClean="0"/>
              <a:t>2- Le texte d’introduction de la présentatrice</a:t>
            </a:r>
            <a:endParaRPr lang="fr-FR" b="1" dirty="0"/>
          </a:p>
        </p:txBody>
      </p:sp>
      <p:pic>
        <p:nvPicPr>
          <p:cNvPr id="13" name="Picture 2">
            <a:hlinkClick r:id="" action="ppaction://hlinkshowjump?jump=firstslide"/>
          </p:cNvPr>
          <p:cNvPicPr>
            <a:picLocks noChangeAspect="1" noChangeArrowheads="1"/>
          </p:cNvPicPr>
          <p:nvPr/>
        </p:nvPicPr>
        <p:blipFill>
          <a:blip r:embed="rId3" cstate="print"/>
          <a:srcRect l="10578" t="13460" r="38948" b="59620"/>
          <a:stretch>
            <a:fillRect/>
          </a:stretch>
        </p:blipFill>
        <p:spPr bwMode="auto">
          <a:xfrm>
            <a:off x="7847856" y="6425952"/>
            <a:ext cx="1296144" cy="432048"/>
          </a:xfrm>
          <a:prstGeom prst="rect">
            <a:avLst/>
          </a:prstGeom>
          <a:noFill/>
          <a:ln w="28575" algn="in">
            <a:solidFill>
              <a:schemeClr val="bg1"/>
            </a:solidFill>
            <a:miter lim="800000"/>
            <a:headEnd/>
            <a:tailEnd/>
          </a:ln>
          <a:effectLst/>
        </p:spPr>
      </p:pic>
      <p:sp>
        <p:nvSpPr>
          <p:cNvPr id="15" name="ZoneTexte 14"/>
          <p:cNvSpPr txBox="1"/>
          <p:nvPr/>
        </p:nvSpPr>
        <p:spPr>
          <a:xfrm>
            <a:off x="1547664" y="6488668"/>
            <a:ext cx="5688632" cy="369332"/>
          </a:xfrm>
          <a:prstGeom prst="rect">
            <a:avLst/>
          </a:prstGeom>
          <a:noFill/>
        </p:spPr>
        <p:txBody>
          <a:bodyPr wrap="square" rtlCol="0">
            <a:spAutoFit/>
          </a:bodyPr>
          <a:lstStyle/>
          <a:p>
            <a:r>
              <a:rPr lang="fr-FR" dirty="0" smtClean="0"/>
              <a:t>Sur chaque diapo : clique sur cette image pour revenir ici</a:t>
            </a:r>
            <a:endParaRPr lang="fr-FR" dirty="0"/>
          </a:p>
        </p:txBody>
      </p:sp>
      <p:cxnSp>
        <p:nvCxnSpPr>
          <p:cNvPr id="17" name="Connecteur droit avec flèche 16"/>
          <p:cNvCxnSpPr/>
          <p:nvPr/>
        </p:nvCxnSpPr>
        <p:spPr>
          <a:xfrm>
            <a:off x="7164288" y="6669360"/>
            <a:ext cx="648072"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ZoneTexte 19">
            <a:hlinkClick r:id="rId6" action="ppaction://hlinksldjump"/>
          </p:cNvPr>
          <p:cNvSpPr txBox="1"/>
          <p:nvPr/>
        </p:nvSpPr>
        <p:spPr>
          <a:xfrm>
            <a:off x="899592" y="5877272"/>
            <a:ext cx="3491880" cy="646331"/>
          </a:xfrm>
          <a:prstGeom prst="rect">
            <a:avLst/>
          </a:prstGeom>
          <a:noFill/>
          <a:ln>
            <a:solidFill>
              <a:schemeClr val="tx1"/>
            </a:solidFill>
          </a:ln>
        </p:spPr>
        <p:txBody>
          <a:bodyPr wrap="square" rtlCol="0">
            <a:spAutoFit/>
          </a:bodyPr>
          <a:lstStyle/>
          <a:p>
            <a:r>
              <a:rPr lang="fr-FR" b="1" dirty="0" smtClean="0"/>
              <a:t>3- Voir la vidéo sur la retouche photo.</a:t>
            </a:r>
            <a:endParaRPr lang="fr-FR" b="1" dirty="0"/>
          </a:p>
        </p:txBody>
      </p:sp>
      <p:pic>
        <p:nvPicPr>
          <p:cNvPr id="1030" name="Picture 6"/>
          <p:cNvPicPr>
            <a:picLocks noChangeAspect="1" noChangeArrowheads="1"/>
          </p:cNvPicPr>
          <p:nvPr/>
        </p:nvPicPr>
        <p:blipFill>
          <a:blip r:embed="rId7" cstate="print"/>
          <a:srcRect l="10670" t="52701" r="37213" b="26453"/>
          <a:stretch>
            <a:fillRect/>
          </a:stretch>
        </p:blipFill>
        <p:spPr bwMode="auto">
          <a:xfrm>
            <a:off x="1908213" y="2132856"/>
            <a:ext cx="7235787" cy="1809746"/>
          </a:xfrm>
          <a:prstGeom prst="rect">
            <a:avLst/>
          </a:prstGeom>
          <a:noFill/>
          <a:ln w="9525" algn="in">
            <a:noFill/>
            <a:miter lim="800000"/>
            <a:headEnd/>
            <a:tailEnd/>
          </a:ln>
          <a:effectLst/>
        </p:spPr>
      </p:pic>
      <p:sp>
        <p:nvSpPr>
          <p:cNvPr id="14" name="ZoneTexte 13">
            <a:hlinkClick r:id="rId8" action="ppaction://hlinksldjump"/>
          </p:cNvPr>
          <p:cNvSpPr txBox="1"/>
          <p:nvPr/>
        </p:nvSpPr>
        <p:spPr>
          <a:xfrm>
            <a:off x="5724128" y="4725144"/>
            <a:ext cx="3419872" cy="369332"/>
          </a:xfrm>
          <a:prstGeom prst="rect">
            <a:avLst/>
          </a:prstGeom>
          <a:noFill/>
          <a:ln>
            <a:solidFill>
              <a:schemeClr val="tx1"/>
            </a:solidFill>
          </a:ln>
        </p:spPr>
        <p:txBody>
          <a:bodyPr wrap="square" rtlCol="0">
            <a:spAutoFit/>
          </a:bodyPr>
          <a:lstStyle/>
          <a:p>
            <a:r>
              <a:rPr lang="fr-FR" b="1" dirty="0" smtClean="0"/>
              <a:t>4- La manifestation du 1</a:t>
            </a:r>
            <a:r>
              <a:rPr lang="fr-FR" b="1" baseline="30000" dirty="0" smtClean="0"/>
              <a:t>er</a:t>
            </a:r>
            <a:r>
              <a:rPr lang="fr-FR" b="1" dirty="0" smtClean="0"/>
              <a:t> février.</a:t>
            </a:r>
            <a:endParaRPr lang="fr-FR" b="1" dirty="0"/>
          </a:p>
        </p:txBody>
      </p:sp>
      <p:sp>
        <p:nvSpPr>
          <p:cNvPr id="16" name="ZoneTexte 15">
            <a:hlinkClick r:id="rId9" action="ppaction://hlinksldjump"/>
          </p:cNvPr>
          <p:cNvSpPr txBox="1"/>
          <p:nvPr/>
        </p:nvSpPr>
        <p:spPr>
          <a:xfrm>
            <a:off x="5364088" y="6021288"/>
            <a:ext cx="3491880" cy="369332"/>
          </a:xfrm>
          <a:prstGeom prst="rect">
            <a:avLst/>
          </a:prstGeom>
          <a:noFill/>
          <a:ln>
            <a:solidFill>
              <a:schemeClr val="tx1"/>
            </a:solidFill>
          </a:ln>
        </p:spPr>
        <p:txBody>
          <a:bodyPr wrap="square" rtlCol="0">
            <a:spAutoFit/>
          </a:bodyPr>
          <a:lstStyle/>
          <a:p>
            <a:r>
              <a:rPr lang="fr-FR" b="1" dirty="0" smtClean="0"/>
              <a:t>5- Discours de B. OBAMA.</a:t>
            </a:r>
            <a:endParaRPr lang="fr-FR" b="1" dirty="0"/>
          </a:p>
        </p:txBody>
      </p:sp>
      <p:pic>
        <p:nvPicPr>
          <p:cNvPr id="18" name="Picture 5" descr="ANd9GcTNS61G7kCOgiTV4rh3ChTKgZnER_MDCGe2ps-k9JWokHhLSk4p">
            <a:hlinkClick r:id="rId4" action="ppaction://hlinksldjump"/>
          </p:cNvPr>
          <p:cNvPicPr>
            <a:picLocks noChangeAspect="1" noChangeArrowheads="1"/>
          </p:cNvPicPr>
          <p:nvPr/>
        </p:nvPicPr>
        <p:blipFill>
          <a:blip r:embed="rId10" cstate="print"/>
          <a:srcRect/>
          <a:stretch>
            <a:fillRect/>
          </a:stretch>
        </p:blipFill>
        <p:spPr bwMode="auto">
          <a:xfrm>
            <a:off x="0" y="4653136"/>
            <a:ext cx="810316" cy="548680"/>
          </a:xfrm>
          <a:prstGeom prst="rect">
            <a:avLst/>
          </a:prstGeom>
          <a:noFill/>
          <a:ln w="9525" algn="in">
            <a:noFill/>
            <a:miter lim="800000"/>
            <a:headEnd/>
            <a:tailEnd/>
          </a:ln>
        </p:spPr>
      </p:pic>
      <p:pic>
        <p:nvPicPr>
          <p:cNvPr id="21" name="Picture 2" descr="1643086-inline">
            <a:hlinkClick r:id="rId6" action="ppaction://hlinksldjump"/>
          </p:cNvPr>
          <p:cNvPicPr>
            <a:picLocks noChangeAspect="1" noChangeArrowheads="1"/>
          </p:cNvPicPr>
          <p:nvPr/>
        </p:nvPicPr>
        <p:blipFill>
          <a:blip r:embed="rId11" cstate="print"/>
          <a:srcRect/>
          <a:stretch>
            <a:fillRect/>
          </a:stretch>
        </p:blipFill>
        <p:spPr bwMode="auto">
          <a:xfrm>
            <a:off x="0" y="5949280"/>
            <a:ext cx="805884" cy="520814"/>
          </a:xfrm>
          <a:prstGeom prst="rect">
            <a:avLst/>
          </a:prstGeom>
          <a:noFill/>
          <a:ln w="12700" algn="in">
            <a:solidFill>
              <a:schemeClr val="bg1"/>
            </a:solidFill>
            <a:miter lim="800000"/>
            <a:headEnd/>
            <a:tailEnd/>
          </a:ln>
        </p:spPr>
      </p:pic>
      <p:pic>
        <p:nvPicPr>
          <p:cNvPr id="22" name="Picture 4" descr="A Paris, les participants à la manifestation de soutien devaient se rendre jusqu'à l'ambassade d'Espagne.">
            <a:hlinkClick r:id="rId8" action="ppaction://hlinksldjump"/>
          </p:cNvPr>
          <p:cNvPicPr>
            <a:picLocks noChangeAspect="1" noChangeArrowheads="1"/>
          </p:cNvPicPr>
          <p:nvPr/>
        </p:nvPicPr>
        <p:blipFill>
          <a:blip r:embed="rId12" cstate="print"/>
          <a:srcRect/>
          <a:stretch>
            <a:fillRect/>
          </a:stretch>
        </p:blipFill>
        <p:spPr bwMode="auto">
          <a:xfrm>
            <a:off x="6804248" y="4077072"/>
            <a:ext cx="1152840" cy="576064"/>
          </a:xfrm>
          <a:prstGeom prst="rect">
            <a:avLst/>
          </a:prstGeom>
          <a:noFill/>
          <a:ln w="9525" algn="in">
            <a:noFill/>
            <a:miter lim="800000"/>
            <a:headEnd/>
            <a:tailEnd/>
          </a:ln>
        </p:spPr>
      </p:pic>
      <p:pic>
        <p:nvPicPr>
          <p:cNvPr id="23" name="Image 22" descr="President_Obama_Mad_Men_Reference_in_State_of_the_Union_C-SPAN.mp4_snapshot_00.12_[2014.02.02_17.27.25].jpg">
            <a:hlinkClick r:id="rId9" action="ppaction://hlinksldjump"/>
          </p:cNvPr>
          <p:cNvPicPr>
            <a:picLocks noChangeAspect="1"/>
          </p:cNvPicPr>
          <p:nvPr/>
        </p:nvPicPr>
        <p:blipFill>
          <a:blip r:embed="rId13" cstate="print"/>
          <a:stretch>
            <a:fillRect/>
          </a:stretch>
        </p:blipFill>
        <p:spPr>
          <a:xfrm>
            <a:off x="6372200" y="5229200"/>
            <a:ext cx="1343472" cy="755703"/>
          </a:xfrm>
          <a:prstGeom prst="rect">
            <a:avLst/>
          </a:prstGeom>
        </p:spPr>
      </p:pic>
      <p:sp>
        <p:nvSpPr>
          <p:cNvPr id="19" name="ZoneTexte 18"/>
          <p:cNvSpPr txBox="1"/>
          <p:nvPr/>
        </p:nvSpPr>
        <p:spPr>
          <a:xfrm>
            <a:off x="5868144" y="0"/>
            <a:ext cx="3275856" cy="954107"/>
          </a:xfrm>
          <a:prstGeom prst="rect">
            <a:avLst/>
          </a:prstGeom>
          <a:noFill/>
        </p:spPr>
        <p:txBody>
          <a:bodyPr wrap="square" rtlCol="0">
            <a:spAutoFit/>
          </a:bodyPr>
          <a:lstStyle/>
          <a:p>
            <a:r>
              <a:rPr lang="fr-FR" sz="2800" b="1" dirty="0" smtClean="0">
                <a:solidFill>
                  <a:schemeClr val="tx2"/>
                </a:solidFill>
                <a:effectLst>
                  <a:outerShdw blurRad="38100" dist="38100" dir="2700000" algn="tl">
                    <a:srgbClr val="000000">
                      <a:alpha val="43137"/>
                    </a:srgbClr>
                  </a:outerShdw>
                </a:effectLst>
              </a:rPr>
              <a:t>Emission du Vend. 30 janvier 2014</a:t>
            </a:r>
            <a:endParaRPr lang="fr-FR" sz="2800" b="1" dirty="0">
              <a:solidFill>
                <a:schemeClr val="tx2"/>
              </a:solidFill>
              <a:effectLst>
                <a:outerShdw blurRad="38100" dist="38100" dir="2700000" algn="tl">
                  <a:srgbClr val="000000">
                    <a:alpha val="43137"/>
                  </a:srgbClr>
                </a:outerShdw>
              </a:effectLst>
            </a:endParaRPr>
          </a:p>
        </p:txBody>
      </p:sp>
      <p:sp>
        <p:nvSpPr>
          <p:cNvPr id="24" name="ZoneTexte 23"/>
          <p:cNvSpPr txBox="1"/>
          <p:nvPr/>
        </p:nvSpPr>
        <p:spPr>
          <a:xfrm>
            <a:off x="0" y="404664"/>
            <a:ext cx="5796136" cy="400110"/>
          </a:xfrm>
          <a:prstGeom prst="rect">
            <a:avLst/>
          </a:prstGeom>
          <a:solidFill>
            <a:schemeClr val="bg1"/>
          </a:solidFill>
        </p:spPr>
        <p:txBody>
          <a:bodyPr wrap="square" rtlCol="0">
            <a:spAutoFit/>
          </a:bodyPr>
          <a:lstStyle/>
          <a:p>
            <a:pPr algn="ctr"/>
            <a:r>
              <a:rPr lang="fr-FR" sz="2000" b="1" dirty="0" smtClean="0">
                <a:solidFill>
                  <a:srgbClr val="C00000"/>
                </a:solidFill>
              </a:rPr>
              <a:t>Etape 1. Lance l’émission en cliquant sur l’image.</a:t>
            </a:r>
            <a:endParaRPr lang="fr-FR" sz="2000"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1"/>
            <a:ext cx="9144000" cy="6894195"/>
          </a:xfrm>
          <a:prstGeom prst="rect">
            <a:avLst/>
          </a:prstGeom>
          <a:noFill/>
        </p:spPr>
        <p:txBody>
          <a:bodyPr wrap="square" rtlCol="0">
            <a:spAutoFit/>
          </a:bodyPr>
          <a:lstStyle/>
          <a:p>
            <a:pPr algn="ctr"/>
            <a:r>
              <a:rPr lang="fr-FR" sz="5400" b="1" dirty="0" smtClean="0">
                <a:solidFill>
                  <a:schemeClr val="accent1"/>
                </a:solidFill>
                <a:effectLst>
                  <a:outerShdw blurRad="38100" dist="38100" dir="2700000" algn="tl">
                    <a:srgbClr val="000000">
                      <a:alpha val="43137"/>
                    </a:srgbClr>
                  </a:outerShdw>
                </a:effectLst>
              </a:rPr>
              <a:t>Code civil </a:t>
            </a:r>
          </a:p>
          <a:p>
            <a:pPr lvl="6"/>
            <a:r>
              <a:rPr lang="fr-FR" sz="2000" b="1" dirty="0" smtClean="0">
                <a:solidFill>
                  <a:schemeClr val="accent1"/>
                </a:solidFill>
              </a:rPr>
              <a:t>Livre Ier : Des personnes </a:t>
            </a:r>
          </a:p>
          <a:p>
            <a:pPr lvl="6"/>
            <a:r>
              <a:rPr lang="fr-FR" sz="2000" b="1" dirty="0" smtClean="0">
                <a:solidFill>
                  <a:schemeClr val="accent1"/>
                </a:solidFill>
              </a:rPr>
              <a:t>Titre V : Du mariage</a:t>
            </a:r>
          </a:p>
          <a:p>
            <a:pPr lvl="6"/>
            <a:r>
              <a:rPr lang="fr-FR" sz="2000" b="1" dirty="0" smtClean="0">
                <a:solidFill>
                  <a:schemeClr val="accent1"/>
                </a:solidFill>
              </a:rPr>
              <a:t>Chapitre VI : Des devoirs et des droits respectifs des époux</a:t>
            </a:r>
          </a:p>
          <a:p>
            <a:pPr lvl="2" algn="ctr"/>
            <a:r>
              <a:rPr lang="fr-FR" sz="2400" b="1" dirty="0" smtClean="0">
                <a:solidFill>
                  <a:schemeClr val="accent1"/>
                </a:solidFill>
                <a:effectLst>
                  <a:outerShdw blurRad="38100" dist="38100" dir="2700000" algn="tl">
                    <a:srgbClr val="000000">
                      <a:alpha val="43137"/>
                    </a:srgbClr>
                  </a:outerShdw>
                </a:effectLst>
              </a:rPr>
              <a:t>Article 213</a:t>
            </a:r>
          </a:p>
          <a:p>
            <a:r>
              <a:rPr lang="fr-FR" sz="1600" b="1" dirty="0" smtClean="0"/>
              <a:t>1938-1942</a:t>
            </a:r>
          </a:p>
          <a:p>
            <a:r>
              <a:rPr lang="fr-FR" sz="1600" i="1" dirty="0" smtClean="0"/>
              <a:t>Le mari, chef de la famille, a le choix de la résidence du ménage ; la femme est obligée d'habiter avec son mari, celui-ci est tenu de la recevoir.</a:t>
            </a:r>
          </a:p>
          <a:p>
            <a:r>
              <a:rPr lang="fr-FR" sz="1600" i="1" dirty="0" smtClean="0"/>
              <a:t>Un droit de recours au tribunal, statuant en chambre du conseil, le mari dûment appelé et le ministère public entendu, est ouvert à la femme contre une fixation abusive de la résidence du ménage par le mari.</a:t>
            </a:r>
          </a:p>
          <a:p>
            <a:r>
              <a:rPr lang="fr-FR" sz="1600" i="1" dirty="0" smtClean="0"/>
              <a:t>La qualité de chef de famille cesse d'exister au profit du mari 1° dans les cas d'absence, d'interdiction, d'impossibilité pour le mari de manifester sa volonté, et de séparation de corps ; 2° lorsqu'il est condamné, même par contumace, à une peine criminelle, pendant la durée de sa peine.</a:t>
            </a:r>
          </a:p>
          <a:p>
            <a:endParaRPr lang="fr-FR" sz="1600" dirty="0" smtClean="0"/>
          </a:p>
          <a:p>
            <a:r>
              <a:rPr lang="fr-FR" sz="1600" b="1" dirty="0" smtClean="0"/>
              <a:t>1942-1971</a:t>
            </a:r>
          </a:p>
          <a:p>
            <a:r>
              <a:rPr lang="fr-FR" sz="1600" i="1" dirty="0" smtClean="0"/>
              <a:t>Le mari est le chef de la famille. Il exerce cette fonction dans l'intérêt commun du ménage et des enfants.</a:t>
            </a:r>
          </a:p>
          <a:p>
            <a:r>
              <a:rPr lang="fr-FR" sz="1600" i="1" dirty="0" smtClean="0"/>
              <a:t>La femme concourt avec le mari à assurer la direction morale et matérielle de la famille, à pourvoir à son entretien, à élever les enfants et à préparer leur établissement.</a:t>
            </a:r>
          </a:p>
          <a:p>
            <a:r>
              <a:rPr lang="fr-FR" sz="1600" i="1" dirty="0" smtClean="0"/>
              <a:t>La femme remplace le mari dans sa fonction de chef s'il est hors d'état de manifester sa volonté en raison de son incapacité, de son absence, de son éloignement ou de tout autre cause.</a:t>
            </a:r>
          </a:p>
          <a:p>
            <a:endParaRPr lang="fr-FR" sz="1600" dirty="0" smtClean="0"/>
          </a:p>
          <a:p>
            <a:r>
              <a:rPr lang="fr-FR" sz="1600" b="1" dirty="0" smtClean="0"/>
              <a:t>Depuis 1971</a:t>
            </a:r>
          </a:p>
          <a:p>
            <a:r>
              <a:rPr lang="fr-FR" sz="1600" i="1" dirty="0" smtClean="0"/>
              <a:t>Les époux assurent ensemble la direction morale et matérielle de la famille. Ils pourvoient à l'éducation des enfants et préparent leur avenir. </a:t>
            </a:r>
            <a:endParaRPr lang="fr-FR" sz="1600" i="1" dirty="0"/>
          </a:p>
        </p:txBody>
      </p:sp>
      <p:pic>
        <p:nvPicPr>
          <p:cNvPr id="14341" name="Picture 5" descr="ANd9GcTNS61G7kCOgiTV4rh3ChTKgZnER_MDCGe2ps-k9JWokHhLSk4p"/>
          <p:cNvPicPr>
            <a:picLocks noChangeAspect="1" noChangeArrowheads="1"/>
          </p:cNvPicPr>
          <p:nvPr/>
        </p:nvPicPr>
        <p:blipFill>
          <a:blip r:embed="rId2" cstate="print"/>
          <a:srcRect/>
          <a:stretch>
            <a:fillRect/>
          </a:stretch>
        </p:blipFill>
        <p:spPr bwMode="auto">
          <a:xfrm>
            <a:off x="-1" y="0"/>
            <a:ext cx="2627785" cy="1779321"/>
          </a:xfrm>
          <a:prstGeom prst="rect">
            <a:avLst/>
          </a:prstGeom>
          <a:noFill/>
          <a:ln w="9525" algn="in">
            <a:noFill/>
            <a:miter lim="800000"/>
            <a:headEnd/>
            <a:tailEnd/>
          </a:ln>
        </p:spPr>
      </p:pic>
      <p:pic>
        <p:nvPicPr>
          <p:cNvPr id="13" name="Picture 2">
            <a:hlinkClick r:id="" action="ppaction://hlinkshowjump?jump=firstslide"/>
          </p:cNvPr>
          <p:cNvPicPr>
            <a:picLocks noChangeAspect="1" noChangeArrowheads="1"/>
          </p:cNvPicPr>
          <p:nvPr/>
        </p:nvPicPr>
        <p:blipFill>
          <a:blip r:embed="rId3" cstate="print"/>
          <a:srcRect l="10578" t="13460" r="38948" b="59620"/>
          <a:stretch>
            <a:fillRect/>
          </a:stretch>
        </p:blipFill>
        <p:spPr bwMode="auto">
          <a:xfrm>
            <a:off x="7740352" y="188640"/>
            <a:ext cx="1296144" cy="432048"/>
          </a:xfrm>
          <a:prstGeom prst="rect">
            <a:avLst/>
          </a:prstGeom>
          <a:noFill/>
          <a:ln w="28575" algn="in">
            <a:solidFill>
              <a:schemeClr val="bg1"/>
            </a:solid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l="10670" t="7672" r="37213" b="48134"/>
          <a:stretch>
            <a:fillRect/>
          </a:stretch>
        </p:blipFill>
        <p:spPr bwMode="auto">
          <a:xfrm>
            <a:off x="0" y="1196752"/>
            <a:ext cx="9062510" cy="4805090"/>
          </a:xfrm>
          <a:prstGeom prst="rect">
            <a:avLst/>
          </a:prstGeom>
          <a:noFill/>
          <a:ln w="9525" algn="in">
            <a:noFill/>
            <a:miter lim="800000"/>
            <a:headEnd/>
            <a:tailEnd/>
          </a:ln>
          <a:effectLst/>
        </p:spPr>
      </p:pic>
      <p:pic>
        <p:nvPicPr>
          <p:cNvPr id="5" name="Picture 2">
            <a:hlinkClick r:id="" action="ppaction://hlinkshowjump?jump=firstslide"/>
          </p:cNvPr>
          <p:cNvPicPr>
            <a:picLocks noChangeAspect="1" noChangeArrowheads="1"/>
          </p:cNvPicPr>
          <p:nvPr/>
        </p:nvPicPr>
        <p:blipFill>
          <a:blip r:embed="rId3" cstate="print"/>
          <a:srcRect l="10578" t="13460" r="38948" b="59620"/>
          <a:stretch>
            <a:fillRect/>
          </a:stretch>
        </p:blipFill>
        <p:spPr bwMode="auto">
          <a:xfrm>
            <a:off x="7740352" y="188640"/>
            <a:ext cx="1296144" cy="432048"/>
          </a:xfrm>
          <a:prstGeom prst="rect">
            <a:avLst/>
          </a:prstGeom>
          <a:noFill/>
          <a:ln w="28575" algn="in">
            <a:solidFill>
              <a:schemeClr val="bg1"/>
            </a:solid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hlinkClick r:id="" action="ppaction://hlinkshowjump?jump=firstslide"/>
          </p:cNvPr>
          <p:cNvPicPr>
            <a:picLocks noChangeAspect="1" noChangeArrowheads="1"/>
          </p:cNvPicPr>
          <p:nvPr/>
        </p:nvPicPr>
        <p:blipFill>
          <a:blip r:embed="rId2" cstate="print"/>
          <a:srcRect l="10578" t="13460" r="38948" b="59620"/>
          <a:stretch>
            <a:fillRect/>
          </a:stretch>
        </p:blipFill>
        <p:spPr bwMode="auto">
          <a:xfrm>
            <a:off x="7740352" y="188640"/>
            <a:ext cx="1296144" cy="432048"/>
          </a:xfrm>
          <a:prstGeom prst="rect">
            <a:avLst/>
          </a:prstGeom>
          <a:noFill/>
          <a:ln w="28575" algn="in">
            <a:solidFill>
              <a:schemeClr val="bg1"/>
            </a:solidFill>
            <a:miter lim="800000"/>
            <a:headEnd/>
            <a:tailEnd/>
          </a:ln>
          <a:effectLst/>
        </p:spPr>
      </p:pic>
      <p:pic>
        <p:nvPicPr>
          <p:cNvPr id="16386" name="fullResImage" descr="boogie-nouveau-parfum">
            <a:hlinkClick r:id="rId3" action="ppaction://hlinkfile"/>
          </p:cNvPr>
          <p:cNvPicPr>
            <a:picLocks noChangeAspect="1" noChangeArrowheads="1"/>
          </p:cNvPicPr>
          <p:nvPr/>
        </p:nvPicPr>
        <p:blipFill>
          <a:blip r:embed="rId4" cstate="print"/>
          <a:srcRect/>
          <a:stretch>
            <a:fillRect/>
          </a:stretch>
        </p:blipFill>
        <p:spPr bwMode="auto">
          <a:xfrm>
            <a:off x="0" y="0"/>
            <a:ext cx="5242649" cy="3933056"/>
          </a:xfrm>
          <a:prstGeom prst="rect">
            <a:avLst/>
          </a:prstGeom>
          <a:noFill/>
          <a:ln w="9525" algn="in">
            <a:noFill/>
            <a:miter lim="800000"/>
            <a:headEnd/>
            <a:tailEnd/>
          </a:ln>
        </p:spPr>
      </p:pic>
      <p:sp>
        <p:nvSpPr>
          <p:cNvPr id="16387" name="Text Box 3"/>
          <p:cNvSpPr txBox="1">
            <a:spLocks noChangeArrowheads="1"/>
          </p:cNvSpPr>
          <p:nvPr/>
        </p:nvSpPr>
        <p:spPr bwMode="auto">
          <a:xfrm>
            <a:off x="0" y="4005064"/>
            <a:ext cx="5292080" cy="2088232"/>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800" b="0" i="1" u="none" strike="noStrike" cap="none" normalizeH="0" baseline="0" dirty="0" smtClean="0">
                <a:ln>
                  <a:noFill/>
                </a:ln>
                <a:solidFill>
                  <a:srgbClr val="FF0000"/>
                </a:solidFill>
                <a:effectLst/>
                <a:latin typeface="Times New Roman" pitchFamily="18" charset="0"/>
              </a:rPr>
              <a:t>«Vous devez vous accepter comme vous êtes, les bons jours comme les mauvais».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smtClean="0">
                <a:ln>
                  <a:noFill/>
                </a:ln>
                <a:solidFill>
                  <a:srgbClr val="000000"/>
                </a:solidFill>
                <a:effectLst/>
                <a:latin typeface="Times New Roman" pitchFamily="18" charset="0"/>
              </a:rPr>
              <a:t>1,5 millions de personnes ont vu cette vidéo.</a:t>
            </a:r>
            <a:endParaRPr kumimoji="0" lang="fr-FR" sz="4800" b="0" i="0" u="none" strike="noStrike" cap="none" normalizeH="0" baseline="0" dirty="0" smtClean="0">
              <a:ln>
                <a:noFill/>
              </a:ln>
              <a:solidFill>
                <a:schemeClr val="tx1"/>
              </a:solidFill>
              <a:effectLst/>
              <a:latin typeface="Arial" pitchFamily="34" charset="0"/>
            </a:endParaRPr>
          </a:p>
        </p:txBody>
      </p:sp>
      <p:sp>
        <p:nvSpPr>
          <p:cNvPr id="16388" name="Text Box 4"/>
          <p:cNvSpPr txBox="1">
            <a:spLocks noChangeArrowheads="1"/>
          </p:cNvSpPr>
          <p:nvPr/>
        </p:nvSpPr>
        <p:spPr bwMode="auto">
          <a:xfrm>
            <a:off x="5436096" y="836712"/>
            <a:ext cx="3456384" cy="6021288"/>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400"/>
              </a:spcAft>
              <a:buClrTx/>
              <a:buSzTx/>
              <a:buFontTx/>
              <a:buNone/>
              <a:tabLst/>
            </a:pPr>
            <a:r>
              <a:rPr kumimoji="0" lang="fr-FR" b="0" i="0" u="none" strike="noStrike" cap="none" normalizeH="0" baseline="0" dirty="0" smtClean="0">
                <a:ln>
                  <a:noFill/>
                </a:ln>
                <a:solidFill>
                  <a:srgbClr val="000000"/>
                </a:solidFill>
                <a:effectLst/>
                <a:latin typeface="Times New Roman" pitchFamily="18" charset="0"/>
              </a:rPr>
              <a:t>Dans son dernier clip de musique "</a:t>
            </a:r>
            <a:r>
              <a:rPr kumimoji="0" lang="fr-FR" b="1" i="0" u="none" strike="noStrike" cap="none" normalizeH="0" baseline="0" dirty="0" smtClean="0">
                <a:ln>
                  <a:noFill/>
                </a:ln>
                <a:solidFill>
                  <a:srgbClr val="000000"/>
                </a:solidFill>
                <a:effectLst/>
                <a:latin typeface="Times New Roman" pitchFamily="18" charset="0"/>
              </a:rPr>
              <a:t>Nouveau parfum</a:t>
            </a:r>
            <a:r>
              <a:rPr kumimoji="0" lang="fr-FR" b="0" i="0" u="none" strike="noStrike" cap="none" normalizeH="0" baseline="0" dirty="0" smtClean="0">
                <a:ln>
                  <a:noFill/>
                </a:ln>
                <a:solidFill>
                  <a:srgbClr val="000000"/>
                </a:solidFill>
                <a:effectLst/>
                <a:latin typeface="Times New Roman" pitchFamily="18" charset="0"/>
              </a:rPr>
              <a:t>", la chanteuse franco-hongroise </a:t>
            </a:r>
            <a:r>
              <a:rPr kumimoji="0" lang="fr-FR" b="1" i="0" u="none" strike="noStrike" cap="none" normalizeH="0" baseline="0" dirty="0" smtClean="0">
                <a:ln>
                  <a:noFill/>
                </a:ln>
                <a:solidFill>
                  <a:srgbClr val="000000"/>
                </a:solidFill>
                <a:effectLst/>
                <a:latin typeface="Times New Roman" pitchFamily="18" charset="0"/>
              </a:rPr>
              <a:t>Boggie</a:t>
            </a:r>
            <a:r>
              <a:rPr kumimoji="0" lang="fr-FR" b="0" i="0" u="none" strike="noStrike" cap="none" normalizeH="0" baseline="0" dirty="0" smtClean="0">
                <a:ln>
                  <a:noFill/>
                </a:ln>
                <a:solidFill>
                  <a:srgbClr val="000000"/>
                </a:solidFill>
                <a:effectLst/>
                <a:latin typeface="Times New Roman" pitchFamily="18" charset="0"/>
              </a:rPr>
              <a:t> chante en se faisant retoucher numériquement le visage en temps réel. Durant le clip "Nouveau parfum" la chanteuse va en effet changer d'apparences et se transformer au fil du temps, les cheveux, les yeux, la peau, tout va être retouché en </a:t>
            </a:r>
            <a:r>
              <a:rPr kumimoji="0" lang="fr-FR" b="0" i="0" u="none" strike="noStrike" cap="none" normalizeH="0" baseline="0" dirty="0" err="1" smtClean="0">
                <a:ln>
                  <a:noFill/>
                </a:ln>
                <a:solidFill>
                  <a:srgbClr val="000000"/>
                </a:solidFill>
                <a:effectLst/>
                <a:latin typeface="Times New Roman" pitchFamily="18" charset="0"/>
              </a:rPr>
              <a:t>post-production</a:t>
            </a:r>
            <a:r>
              <a:rPr kumimoji="0" lang="fr-FR" b="0" i="0" u="none" strike="noStrike" cap="none" normalizeH="0" baseline="0" dirty="0" smtClean="0">
                <a:ln>
                  <a:noFill/>
                </a:ln>
                <a:solidFill>
                  <a:srgbClr val="000000"/>
                </a:solidFill>
                <a:effectLst/>
                <a:latin typeface="Times New Roman" pitchFamily="18" charset="0"/>
              </a:rPr>
              <a:t> pendant que </a:t>
            </a:r>
            <a:r>
              <a:rPr kumimoji="0" lang="fr-FR" b="0" i="0" u="none" strike="noStrike" cap="none" normalizeH="0" baseline="0" dirty="0" err="1" smtClean="0">
                <a:ln>
                  <a:noFill/>
                </a:ln>
                <a:solidFill>
                  <a:srgbClr val="000000"/>
                </a:solidFill>
                <a:effectLst/>
                <a:latin typeface="Times New Roman" pitchFamily="18" charset="0"/>
              </a:rPr>
              <a:t>Boogie</a:t>
            </a:r>
            <a:r>
              <a:rPr kumimoji="0" lang="fr-FR" b="0" i="0" u="none" strike="noStrike" cap="none" normalizeH="0" baseline="0" dirty="0" smtClean="0">
                <a:ln>
                  <a:noFill/>
                </a:ln>
                <a:solidFill>
                  <a:srgbClr val="000000"/>
                </a:solidFill>
                <a:effectLst/>
                <a:latin typeface="Times New Roman" pitchFamily="18" charset="0"/>
              </a:rPr>
              <a:t> continue à chanter. On doit ce clip aux deux réalisateurs </a:t>
            </a:r>
            <a:r>
              <a:rPr kumimoji="0" lang="fr-FR" b="0" i="0" u="none" strike="noStrike" cap="none" normalizeH="0" baseline="0" dirty="0" err="1" smtClean="0">
                <a:ln>
                  <a:noFill/>
                </a:ln>
                <a:solidFill>
                  <a:srgbClr val="000000"/>
                </a:solidFill>
                <a:effectLst/>
                <a:latin typeface="Times New Roman" pitchFamily="18" charset="0"/>
              </a:rPr>
              <a:t>Nándor</a:t>
            </a:r>
            <a:r>
              <a:rPr kumimoji="0" lang="fr-FR" b="0" i="0" u="none" strike="noStrike" cap="none" normalizeH="0" baseline="0" dirty="0" smtClean="0">
                <a:ln>
                  <a:noFill/>
                </a:ln>
                <a:solidFill>
                  <a:srgbClr val="000000"/>
                </a:solidFill>
                <a:effectLst/>
                <a:latin typeface="Times New Roman" pitchFamily="18" charset="0"/>
              </a:rPr>
              <a:t> </a:t>
            </a:r>
            <a:r>
              <a:rPr kumimoji="0" lang="fr-FR" b="0" i="0" u="none" strike="noStrike" cap="none" normalizeH="0" baseline="0" dirty="0" err="1" smtClean="0">
                <a:ln>
                  <a:noFill/>
                </a:ln>
                <a:solidFill>
                  <a:srgbClr val="000000"/>
                </a:solidFill>
                <a:effectLst/>
                <a:latin typeface="Times New Roman" pitchFamily="18" charset="0"/>
              </a:rPr>
              <a:t>Lőrincz</a:t>
            </a:r>
            <a:r>
              <a:rPr kumimoji="0" lang="fr-FR" b="0" i="0" u="none" strike="noStrike" cap="none" normalizeH="0" baseline="0" dirty="0" smtClean="0">
                <a:ln>
                  <a:noFill/>
                </a:ln>
                <a:solidFill>
                  <a:srgbClr val="000000"/>
                </a:solidFill>
                <a:effectLst/>
                <a:latin typeface="Times New Roman" pitchFamily="18" charset="0"/>
              </a:rPr>
              <a:t> et </a:t>
            </a:r>
            <a:r>
              <a:rPr kumimoji="0" lang="fr-FR" b="0" i="0" u="none" strike="noStrike" cap="none" normalizeH="0" baseline="0" dirty="0" err="1" smtClean="0">
                <a:ln>
                  <a:noFill/>
                </a:ln>
                <a:solidFill>
                  <a:srgbClr val="000000"/>
                </a:solidFill>
                <a:effectLst/>
                <a:latin typeface="Times New Roman" pitchFamily="18" charset="0"/>
              </a:rPr>
              <a:t>Bálint</a:t>
            </a:r>
            <a:r>
              <a:rPr kumimoji="0" lang="fr-FR" b="0" i="0" u="none" strike="noStrike" cap="none" normalizeH="0" baseline="0" dirty="0" smtClean="0">
                <a:ln>
                  <a:noFill/>
                </a:ln>
                <a:solidFill>
                  <a:srgbClr val="000000"/>
                </a:solidFill>
                <a:effectLst/>
                <a:latin typeface="Times New Roman" pitchFamily="18" charset="0"/>
              </a:rPr>
              <a:t> Nagy du collectif "The </a:t>
            </a:r>
            <a:r>
              <a:rPr kumimoji="0" lang="fr-FR" b="0" i="0" u="none" strike="noStrike" cap="none" normalizeH="0" baseline="0" dirty="0" err="1" smtClean="0">
                <a:ln>
                  <a:noFill/>
                </a:ln>
                <a:solidFill>
                  <a:srgbClr val="000000"/>
                </a:solidFill>
                <a:effectLst/>
                <a:latin typeface="Times New Roman" pitchFamily="18" charset="0"/>
              </a:rPr>
              <a:t>Soup</a:t>
            </a:r>
            <a:r>
              <a:rPr kumimoji="0" lang="fr-FR" b="0" i="0" u="none" strike="noStrike" cap="none" normalizeH="0" baseline="0" dirty="0" smtClean="0">
                <a:ln>
                  <a:noFill/>
                </a:ln>
                <a:solidFill>
                  <a:srgbClr val="000000"/>
                </a:solidFill>
                <a:effectLst/>
                <a:latin typeface="Times New Roman" pitchFamily="18" charset="0"/>
              </a:rPr>
              <a:t>" de Budapest en Hongrie. Si le </a:t>
            </a:r>
            <a:r>
              <a:rPr kumimoji="0" lang="fr-FR" b="1" i="0" u="none" strike="noStrike" cap="none" normalizeH="0" baseline="0" dirty="0" smtClean="0">
                <a:ln>
                  <a:noFill/>
                </a:ln>
                <a:solidFill>
                  <a:srgbClr val="000000"/>
                </a:solidFill>
                <a:effectLst/>
                <a:latin typeface="Times New Roman" pitchFamily="18" charset="0"/>
              </a:rPr>
              <a:t>clip</a:t>
            </a:r>
            <a:r>
              <a:rPr kumimoji="0" lang="fr-FR" b="0" i="0" u="none" strike="noStrike" cap="none" normalizeH="0" baseline="0" dirty="0" smtClean="0">
                <a:ln>
                  <a:noFill/>
                </a:ln>
                <a:solidFill>
                  <a:srgbClr val="000000"/>
                </a:solidFill>
                <a:effectLst/>
                <a:latin typeface="Times New Roman" pitchFamily="18" charset="0"/>
              </a:rPr>
              <a:t> reste un ingénieux montage de </a:t>
            </a:r>
            <a:r>
              <a:rPr kumimoji="0" lang="fr-FR" b="0" i="0" u="none" strike="noStrike" cap="none" normalizeH="0" baseline="0" dirty="0" err="1" smtClean="0">
                <a:ln>
                  <a:noFill/>
                </a:ln>
                <a:solidFill>
                  <a:srgbClr val="000000"/>
                </a:solidFill>
                <a:effectLst/>
                <a:latin typeface="Times New Roman" pitchFamily="18" charset="0"/>
              </a:rPr>
              <a:t>post-production</a:t>
            </a:r>
            <a:r>
              <a:rPr kumimoji="0" lang="fr-FR" b="0" i="0" u="none" strike="noStrike" cap="none" normalizeH="0" baseline="0" dirty="0" smtClean="0">
                <a:ln>
                  <a:noFill/>
                </a:ln>
                <a:solidFill>
                  <a:srgbClr val="000000"/>
                </a:solidFill>
                <a:effectLst/>
                <a:latin typeface="Times New Roman" pitchFamily="18" charset="0"/>
              </a:rPr>
              <a:t>, rappelons qu'il existe dors et déjà un logiciel pouvant traiter numériquement la vidéo et qui est utilisé notamment dans les clips de chansons US...</a:t>
            </a:r>
            <a:endParaRPr kumimoji="0" lang="fr-FR" sz="4000" b="0" i="0" u="none" strike="noStrike" cap="none" normalizeH="0" baseline="0" dirty="0" smtClean="0">
              <a:ln>
                <a:noFill/>
              </a:ln>
              <a:solidFill>
                <a:schemeClr val="tx1"/>
              </a:solidFill>
              <a:effectLst/>
              <a:latin typeface="Arial" pitchFamily="34" charset="0"/>
            </a:endParaRPr>
          </a:p>
        </p:txBody>
      </p:sp>
      <p:sp>
        <p:nvSpPr>
          <p:cNvPr id="6" name="ZoneTexte 5">
            <a:hlinkClick r:id="rId5" action="ppaction://hlinksldjump"/>
          </p:cNvPr>
          <p:cNvSpPr txBox="1"/>
          <p:nvPr/>
        </p:nvSpPr>
        <p:spPr>
          <a:xfrm>
            <a:off x="179512" y="6309320"/>
            <a:ext cx="5004048" cy="338554"/>
          </a:xfrm>
          <a:prstGeom prst="rect">
            <a:avLst/>
          </a:prstGeom>
          <a:solidFill>
            <a:schemeClr val="tx2"/>
          </a:solidFill>
        </p:spPr>
        <p:txBody>
          <a:bodyPr wrap="square" rtlCol="0">
            <a:spAutoFit/>
          </a:bodyPr>
          <a:lstStyle/>
          <a:p>
            <a:r>
              <a:rPr lang="fr-FR" sz="1600" dirty="0" smtClean="0">
                <a:solidFill>
                  <a:schemeClr val="bg1"/>
                </a:solidFill>
                <a:effectLst>
                  <a:outerShdw blurRad="38100" dist="38100" dir="2700000" algn="tl">
                    <a:srgbClr val="000000">
                      <a:alpha val="43137"/>
                    </a:srgbClr>
                  </a:outerShdw>
                </a:effectLst>
              </a:rPr>
              <a:t>Autres documents sur la retouche-photo dans la publicité</a:t>
            </a:r>
            <a:endParaRPr lang="fr-FR" sz="1600"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hlinkClick r:id="" action="ppaction://hlinkshowjump?jump=firstslide"/>
          </p:cNvPr>
          <p:cNvPicPr>
            <a:picLocks noChangeAspect="1" noChangeArrowheads="1"/>
          </p:cNvPicPr>
          <p:nvPr/>
        </p:nvPicPr>
        <p:blipFill>
          <a:blip r:embed="rId2" cstate="print"/>
          <a:srcRect l="10578" t="13460" r="38948" b="59620"/>
          <a:stretch>
            <a:fillRect/>
          </a:stretch>
        </p:blipFill>
        <p:spPr bwMode="auto">
          <a:xfrm>
            <a:off x="7740352" y="188640"/>
            <a:ext cx="1296144" cy="432048"/>
          </a:xfrm>
          <a:prstGeom prst="rect">
            <a:avLst/>
          </a:prstGeom>
          <a:noFill/>
          <a:ln w="28575" algn="in">
            <a:solidFill>
              <a:schemeClr val="bg1"/>
            </a:solidFill>
            <a:miter lim="800000"/>
            <a:headEnd/>
            <a:tailEnd/>
          </a:ln>
          <a:effectLst/>
        </p:spPr>
      </p:pic>
      <p:sp>
        <p:nvSpPr>
          <p:cNvPr id="4" name="ZoneTexte 3"/>
          <p:cNvSpPr txBox="1"/>
          <p:nvPr/>
        </p:nvSpPr>
        <p:spPr>
          <a:xfrm>
            <a:off x="5364088" y="908720"/>
            <a:ext cx="3779912" cy="1200329"/>
          </a:xfrm>
          <a:prstGeom prst="rect">
            <a:avLst/>
          </a:prstGeom>
          <a:noFill/>
        </p:spPr>
        <p:txBody>
          <a:bodyPr wrap="square" rtlCol="0">
            <a:spAutoFit/>
          </a:bodyPr>
          <a:lstStyle/>
          <a:p>
            <a:r>
              <a:rPr lang="fr-FR" dirty="0" smtClean="0"/>
              <a:t>Traduction :</a:t>
            </a:r>
          </a:p>
          <a:p>
            <a:r>
              <a:rPr lang="fr-FR" i="1" dirty="0" smtClean="0"/>
              <a:t>« La fille sur cette photo n’a pas été retouchée. Sexy tu l’es naturellement. »</a:t>
            </a:r>
            <a:endParaRPr lang="fr-FR" i="1" dirty="0"/>
          </a:p>
        </p:txBody>
      </p:sp>
      <p:pic>
        <p:nvPicPr>
          <p:cNvPr id="6" name="Image 5" descr="reportage france 2 sur le rapport remis à la Ministre M Touraine.flv_snapshot_00.00_[2014.02.02_17.15.05].jpg">
            <a:hlinkClick r:id="rId3" action="ppaction://hlinkfile"/>
          </p:cNvPr>
          <p:cNvPicPr>
            <a:picLocks noChangeAspect="1"/>
          </p:cNvPicPr>
          <p:nvPr/>
        </p:nvPicPr>
        <p:blipFill>
          <a:blip r:embed="rId4" cstate="print"/>
          <a:stretch>
            <a:fillRect/>
          </a:stretch>
        </p:blipFill>
        <p:spPr>
          <a:xfrm>
            <a:off x="-1" y="3429001"/>
            <a:ext cx="6095999" cy="3429000"/>
          </a:xfrm>
          <a:prstGeom prst="rect">
            <a:avLst/>
          </a:prstGeom>
        </p:spPr>
      </p:pic>
      <p:sp>
        <p:nvSpPr>
          <p:cNvPr id="7" name="ZoneTexte 6"/>
          <p:cNvSpPr txBox="1"/>
          <p:nvPr/>
        </p:nvSpPr>
        <p:spPr>
          <a:xfrm>
            <a:off x="6084168" y="3789040"/>
            <a:ext cx="3059832" cy="646331"/>
          </a:xfrm>
          <a:prstGeom prst="rect">
            <a:avLst/>
          </a:prstGeom>
          <a:noFill/>
        </p:spPr>
        <p:txBody>
          <a:bodyPr wrap="square" rtlCol="0">
            <a:spAutoFit/>
          </a:bodyPr>
          <a:lstStyle/>
          <a:p>
            <a:r>
              <a:rPr lang="fr-FR" dirty="0" smtClean="0"/>
              <a:t>JT France 2.</a:t>
            </a:r>
          </a:p>
          <a:p>
            <a:r>
              <a:rPr lang="fr-FR" dirty="0" smtClean="0"/>
              <a:t>29 janvier 2014.</a:t>
            </a:r>
            <a:endParaRPr lang="fr-FR" dirty="0"/>
          </a:p>
        </p:txBody>
      </p:sp>
      <p:pic>
        <p:nvPicPr>
          <p:cNvPr id="1026" name="Picture 2" descr="1643086-inline"/>
          <p:cNvPicPr>
            <a:picLocks noChangeAspect="1" noChangeArrowheads="1"/>
          </p:cNvPicPr>
          <p:nvPr/>
        </p:nvPicPr>
        <p:blipFill>
          <a:blip r:embed="rId5" cstate="print"/>
          <a:srcRect/>
          <a:stretch>
            <a:fillRect/>
          </a:stretch>
        </p:blipFill>
        <p:spPr bwMode="auto">
          <a:xfrm>
            <a:off x="0" y="0"/>
            <a:ext cx="5305876" cy="3429000"/>
          </a:xfrm>
          <a:prstGeom prst="rect">
            <a:avLst/>
          </a:prstGeom>
          <a:noFill/>
          <a:ln w="12700" algn="in">
            <a:solidFill>
              <a:srgbClr val="000000"/>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hlinkClick r:id="" action="ppaction://hlinkshowjump?jump=firstslide"/>
          </p:cNvPr>
          <p:cNvPicPr>
            <a:picLocks noChangeAspect="1" noChangeArrowheads="1"/>
          </p:cNvPicPr>
          <p:nvPr/>
        </p:nvPicPr>
        <p:blipFill>
          <a:blip r:embed="rId2" cstate="print"/>
          <a:srcRect l="10578" t="13460" r="38948" b="59620"/>
          <a:stretch>
            <a:fillRect/>
          </a:stretch>
        </p:blipFill>
        <p:spPr bwMode="auto">
          <a:xfrm>
            <a:off x="7740352" y="188640"/>
            <a:ext cx="1296144" cy="432048"/>
          </a:xfrm>
          <a:prstGeom prst="rect">
            <a:avLst/>
          </a:prstGeom>
          <a:noFill/>
          <a:ln w="28575" algn="in">
            <a:solidFill>
              <a:schemeClr val="bg1"/>
            </a:solidFill>
            <a:miter lim="800000"/>
            <a:headEnd/>
            <a:tailEnd/>
          </a:ln>
          <a:effectLst/>
        </p:spPr>
      </p:pic>
      <p:pic>
        <p:nvPicPr>
          <p:cNvPr id="2050" name="Picture 2"/>
          <p:cNvPicPr>
            <a:picLocks noChangeAspect="1" noChangeArrowheads="1"/>
          </p:cNvPicPr>
          <p:nvPr/>
        </p:nvPicPr>
        <p:blipFill>
          <a:blip r:embed="rId3" cstate="print"/>
          <a:srcRect l="14815" t="15915" r="14815" b="67154"/>
          <a:stretch>
            <a:fillRect/>
          </a:stretch>
        </p:blipFill>
        <p:spPr bwMode="auto">
          <a:xfrm>
            <a:off x="0" y="0"/>
            <a:ext cx="7471868" cy="1124744"/>
          </a:xfrm>
          <a:prstGeom prst="rect">
            <a:avLst/>
          </a:prstGeom>
          <a:noFill/>
          <a:ln w="3175" algn="in">
            <a:solidFill>
              <a:srgbClr val="000000"/>
            </a:solidFill>
            <a:miter lim="800000"/>
            <a:headEnd/>
            <a:tailEnd/>
          </a:ln>
          <a:effectLst/>
        </p:spPr>
      </p:pic>
      <p:pic>
        <p:nvPicPr>
          <p:cNvPr id="2051" name="Picture 3"/>
          <p:cNvPicPr>
            <a:picLocks noChangeAspect="1" noChangeArrowheads="1"/>
          </p:cNvPicPr>
          <p:nvPr/>
        </p:nvPicPr>
        <p:blipFill>
          <a:blip r:embed="rId3" cstate="print"/>
          <a:srcRect l="33769" t="64867" r="14908" b="5080"/>
          <a:stretch>
            <a:fillRect/>
          </a:stretch>
        </p:blipFill>
        <p:spPr bwMode="auto">
          <a:xfrm>
            <a:off x="-1" y="1268760"/>
            <a:ext cx="7478101" cy="2736304"/>
          </a:xfrm>
          <a:prstGeom prst="rect">
            <a:avLst/>
          </a:prstGeom>
          <a:noFill/>
          <a:ln w="3175" algn="in">
            <a:solidFill>
              <a:srgbClr val="000000"/>
            </a:solidFill>
            <a:miter lim="800000"/>
            <a:headEnd/>
            <a:tailEnd/>
          </a:ln>
          <a:effectLst/>
        </p:spPr>
      </p:pic>
      <p:pic>
        <p:nvPicPr>
          <p:cNvPr id="2052" name="Picture 4" descr="A Paris, les participants à la manifestation de soutien devaient se rendre jusqu'à l'ambassade d'Espagne."/>
          <p:cNvPicPr>
            <a:picLocks noChangeAspect="1" noChangeArrowheads="1"/>
          </p:cNvPicPr>
          <p:nvPr/>
        </p:nvPicPr>
        <p:blipFill>
          <a:blip r:embed="rId4" cstate="print"/>
          <a:srcRect/>
          <a:stretch>
            <a:fillRect/>
          </a:stretch>
        </p:blipFill>
        <p:spPr bwMode="auto">
          <a:xfrm>
            <a:off x="-1" y="4077072"/>
            <a:ext cx="5565295" cy="2780928"/>
          </a:xfrm>
          <a:prstGeom prst="rect">
            <a:avLst/>
          </a:prstGeom>
          <a:noFill/>
          <a:ln w="9525" algn="in">
            <a:noFill/>
            <a:miter lim="800000"/>
            <a:headEnd/>
            <a:tailEnd/>
          </a:ln>
        </p:spPr>
      </p:pic>
      <p:sp>
        <p:nvSpPr>
          <p:cNvPr id="2053" name="Text Box 5"/>
          <p:cNvSpPr txBox="1">
            <a:spLocks noChangeArrowheads="1"/>
          </p:cNvSpPr>
          <p:nvPr/>
        </p:nvSpPr>
        <p:spPr bwMode="auto">
          <a:xfrm>
            <a:off x="5580112" y="4509120"/>
            <a:ext cx="3563888" cy="234888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400"/>
              </a:spcAft>
              <a:buClrTx/>
              <a:buSzTx/>
              <a:buFontTx/>
              <a:buNone/>
              <a:tabLst/>
            </a:pPr>
            <a:r>
              <a:rPr kumimoji="0" lang="fr-FR" sz="1400" b="0" i="0" u="none" strike="noStrike" cap="none" normalizeH="0" baseline="0" dirty="0" smtClean="0">
                <a:ln>
                  <a:noFill/>
                </a:ln>
                <a:solidFill>
                  <a:srgbClr val="000000"/>
                </a:solidFill>
                <a:effectLst/>
                <a:latin typeface="Times New Roman" pitchFamily="18" charset="0"/>
              </a:rPr>
              <a:t>Les défenseurs de l'avortement, rejoints par un groupe de femmes arrivées à bord d'un «train de la liberté», manifestent samedi 1</a:t>
            </a:r>
            <a:r>
              <a:rPr kumimoji="0" lang="fr-FR" sz="1400" b="0" i="0" u="none" strike="noStrike" cap="none" normalizeH="0" baseline="30000" dirty="0" smtClean="0">
                <a:ln>
                  <a:noFill/>
                </a:ln>
                <a:solidFill>
                  <a:srgbClr val="000000"/>
                </a:solidFill>
                <a:effectLst/>
                <a:latin typeface="Times New Roman" pitchFamily="18" charset="0"/>
              </a:rPr>
              <a:t>er</a:t>
            </a:r>
            <a:r>
              <a:rPr kumimoji="0" lang="fr-FR" sz="1400" b="0" i="0" u="none" strike="noStrike" cap="none" normalizeH="0" baseline="0" dirty="0" smtClean="0">
                <a:ln>
                  <a:noFill/>
                </a:ln>
                <a:solidFill>
                  <a:srgbClr val="000000"/>
                </a:solidFill>
                <a:effectLst/>
                <a:latin typeface="Times New Roman" pitchFamily="18" charset="0"/>
              </a:rPr>
              <a:t> février à Madrid contre le projet de loi supprimant quasiment le droit à avorter, parallèlement à d'autres manifestations de soutien à Londres et Paris.</a:t>
            </a:r>
          </a:p>
          <a:p>
            <a:pPr marL="0" marR="0" lvl="0" indent="0" algn="r" defTabSz="914400" rtl="0" eaLnBrk="1" fontAlgn="base" latinLnBrk="0" hangingPunct="1">
              <a:lnSpc>
                <a:spcPct val="100000"/>
              </a:lnSpc>
              <a:spcBef>
                <a:spcPct val="0"/>
              </a:spcBef>
              <a:spcAft>
                <a:spcPts val="1400"/>
              </a:spcAft>
              <a:buClrTx/>
              <a:buSzTx/>
              <a:buFontTx/>
              <a:buNone/>
              <a:tabLst/>
            </a:pPr>
            <a:r>
              <a:rPr kumimoji="0" lang="fr-FR" sz="1400" b="0" i="0" u="none" strike="noStrike" cap="none" normalizeH="0" baseline="0" dirty="0" smtClean="0">
                <a:ln>
                  <a:noFill/>
                </a:ln>
                <a:solidFill>
                  <a:srgbClr val="000000"/>
                </a:solidFill>
                <a:effectLst/>
                <a:latin typeface="Times New Roman" pitchFamily="18" charset="0"/>
              </a:rPr>
              <a:t>Le Monde.fr, 1er février 2014.</a:t>
            </a:r>
            <a:endParaRPr kumimoji="0" lang="fr-FR"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hlinkClick r:id="" action="ppaction://hlinkshowjump?jump=firstslide"/>
          </p:cNvPr>
          <p:cNvPicPr>
            <a:picLocks noChangeAspect="1" noChangeArrowheads="1"/>
          </p:cNvPicPr>
          <p:nvPr/>
        </p:nvPicPr>
        <p:blipFill>
          <a:blip r:embed="rId2" cstate="print"/>
          <a:srcRect l="10578" t="13460" r="38948" b="59620"/>
          <a:stretch>
            <a:fillRect/>
          </a:stretch>
        </p:blipFill>
        <p:spPr bwMode="auto">
          <a:xfrm>
            <a:off x="7740352" y="188640"/>
            <a:ext cx="1296144" cy="432048"/>
          </a:xfrm>
          <a:prstGeom prst="rect">
            <a:avLst/>
          </a:prstGeom>
          <a:noFill/>
          <a:ln w="28575" algn="in">
            <a:solidFill>
              <a:schemeClr val="bg1"/>
            </a:solidFill>
            <a:miter lim="800000"/>
            <a:headEnd/>
            <a:tailEnd/>
          </a:ln>
          <a:effectLst/>
        </p:spPr>
      </p:pic>
      <p:sp>
        <p:nvSpPr>
          <p:cNvPr id="3" name="ZoneTexte 2"/>
          <p:cNvSpPr txBox="1"/>
          <p:nvPr/>
        </p:nvSpPr>
        <p:spPr>
          <a:xfrm>
            <a:off x="0" y="3428999"/>
            <a:ext cx="9144000" cy="3416320"/>
          </a:xfrm>
          <a:prstGeom prst="rect">
            <a:avLst/>
          </a:prstGeom>
          <a:noFill/>
        </p:spPr>
        <p:txBody>
          <a:bodyPr wrap="square" rtlCol="0">
            <a:spAutoFit/>
          </a:bodyPr>
          <a:lstStyle/>
          <a:p>
            <a:pPr algn="ctr"/>
            <a:r>
              <a:rPr lang="fr-FR" b="1" dirty="0" smtClean="0">
                <a:solidFill>
                  <a:srgbClr val="FF0000"/>
                </a:solidFill>
                <a:effectLst>
                  <a:outerShdw blurRad="38100" dist="38100" dir="2700000" algn="tl">
                    <a:srgbClr val="000000">
                      <a:alpha val="43137"/>
                    </a:srgbClr>
                  </a:outerShdw>
                </a:effectLst>
              </a:rPr>
              <a:t>VIDEO. Pour défendre l'égalité femme-homme, </a:t>
            </a:r>
            <a:r>
              <a:rPr lang="fr-FR" b="1" dirty="0" err="1" smtClean="0">
                <a:solidFill>
                  <a:srgbClr val="FF0000"/>
                </a:solidFill>
                <a:effectLst>
                  <a:outerShdw blurRad="38100" dist="38100" dir="2700000" algn="tl">
                    <a:srgbClr val="000000">
                      <a:alpha val="43137"/>
                    </a:srgbClr>
                  </a:outerShdw>
                </a:effectLst>
              </a:rPr>
              <a:t>Obama</a:t>
            </a:r>
            <a:r>
              <a:rPr lang="fr-FR" b="1" dirty="0" smtClean="0">
                <a:solidFill>
                  <a:srgbClr val="FF0000"/>
                </a:solidFill>
                <a:effectLst>
                  <a:outerShdw blurRad="38100" dist="38100" dir="2700000" algn="tl">
                    <a:srgbClr val="000000">
                      <a:alpha val="43137"/>
                    </a:srgbClr>
                  </a:outerShdw>
                </a:effectLst>
              </a:rPr>
              <a:t> cite </a:t>
            </a:r>
            <a:r>
              <a:rPr lang="fr-FR" b="1" dirty="0" err="1" smtClean="0">
                <a:solidFill>
                  <a:srgbClr val="FF0000"/>
                </a:solidFill>
                <a:effectLst>
                  <a:outerShdw blurRad="38100" dist="38100" dir="2700000" algn="tl">
                    <a:srgbClr val="000000">
                      <a:alpha val="43137"/>
                    </a:srgbClr>
                  </a:outerShdw>
                </a:effectLst>
              </a:rPr>
              <a:t>Mad</a:t>
            </a:r>
            <a:r>
              <a:rPr lang="fr-FR" b="1" dirty="0" smtClean="0">
                <a:solidFill>
                  <a:srgbClr val="FF0000"/>
                </a:solidFill>
                <a:effectLst>
                  <a:outerShdw blurRad="38100" dist="38100" dir="2700000" algn="tl">
                    <a:srgbClr val="000000">
                      <a:alpha val="43137"/>
                    </a:srgbClr>
                  </a:outerShdw>
                </a:effectLst>
              </a:rPr>
              <a:t> Men</a:t>
            </a:r>
          </a:p>
          <a:p>
            <a:pPr algn="r"/>
            <a:r>
              <a:rPr lang="fr-FR" sz="1400" dirty="0" smtClean="0"/>
              <a:t>Par LEXPRESS.fr, publié le 29/01/2014 à  11:08</a:t>
            </a:r>
          </a:p>
          <a:p>
            <a:r>
              <a:rPr lang="fr-FR" dirty="0" smtClean="0"/>
              <a:t>Pour illustrer les inégalités homme-femme en 2014 aux Etats-Unis, le président américain a fait une référence à la série </a:t>
            </a:r>
            <a:r>
              <a:rPr lang="fr-FR" dirty="0" err="1" smtClean="0"/>
              <a:t>Mad</a:t>
            </a:r>
            <a:r>
              <a:rPr lang="fr-FR" dirty="0" smtClean="0"/>
              <a:t> Men lors de son discours de l'état de l'Union, allocution annuelle prononcée devant le Congrès. </a:t>
            </a:r>
          </a:p>
          <a:p>
            <a:r>
              <a:rPr lang="fr-FR" b="1" dirty="0" smtClean="0">
                <a:effectLst>
                  <a:outerShdw blurRad="38100" dist="38100" dir="2700000" algn="tl">
                    <a:srgbClr val="000000">
                      <a:alpha val="43137"/>
                    </a:srgbClr>
                  </a:outerShdw>
                </a:effectLst>
              </a:rPr>
              <a:t>Traduction</a:t>
            </a:r>
            <a:r>
              <a:rPr lang="fr-FR" i="1" dirty="0" smtClean="0">
                <a:solidFill>
                  <a:srgbClr val="FF0000"/>
                </a:solidFill>
              </a:rPr>
              <a:t>: "Une femme mérite le même salaire pour le même travail. Elle a le droit d'avoir un enfant sans </a:t>
            </a:r>
            <a:r>
              <a:rPr lang="fr-FR" i="1" dirty="0" err="1" smtClean="0">
                <a:solidFill>
                  <a:srgbClr val="FF0000"/>
                </a:solidFill>
              </a:rPr>
              <a:t>sacrificer</a:t>
            </a:r>
            <a:r>
              <a:rPr lang="fr-FR" i="1" dirty="0" smtClean="0">
                <a:solidFill>
                  <a:srgbClr val="FF0000"/>
                </a:solidFill>
              </a:rPr>
              <a:t> son job. Une mère mérite un jour de congé pour s'occuper de son enfant malade ou d'un parent malade sans rencontrer de difficultés - un père le mérite aussi. Il est temps de supprimer les politiques qui appartiennent à un épisode de </a:t>
            </a:r>
            <a:r>
              <a:rPr lang="fr-FR" i="1" dirty="0" err="1" smtClean="0">
                <a:solidFill>
                  <a:srgbClr val="FF0000"/>
                </a:solidFill>
              </a:rPr>
              <a:t>Mad</a:t>
            </a:r>
            <a:r>
              <a:rPr lang="fr-FR" i="1" dirty="0" smtClean="0">
                <a:solidFill>
                  <a:srgbClr val="FF0000"/>
                </a:solidFill>
              </a:rPr>
              <a:t> Men". Cette année, rassemblons nous, -le Congrès, la Maison Blanche, toutes les entreprises de Wall Street à Main Street- pour donner à chaque femme l'opportunité qu'elle mérité. Parce que je crois profondément que quand les femmes réussissent, l'Amérique réussit." </a:t>
            </a:r>
          </a:p>
        </p:txBody>
      </p:sp>
      <p:pic>
        <p:nvPicPr>
          <p:cNvPr id="4" name="Image 3" descr="President_Obama_Mad_Men_Reference_in_State_of_the_Union_C-SPAN.mp4_snapshot_00.12_[2014.02.02_17.27.25].jpg">
            <a:hlinkClick r:id="rId3" action="ppaction://hlinkfile"/>
          </p:cNvPr>
          <p:cNvPicPr>
            <a:picLocks noChangeAspect="1"/>
          </p:cNvPicPr>
          <p:nvPr/>
        </p:nvPicPr>
        <p:blipFill>
          <a:blip r:embed="rId4" cstate="print"/>
          <a:stretch>
            <a:fillRect/>
          </a:stretch>
        </p:blipFill>
        <p:spPr>
          <a:xfrm>
            <a:off x="395536" y="0"/>
            <a:ext cx="6096000" cy="3429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601</Words>
  <Application>Microsoft Office PowerPoint</Application>
  <PresentationFormat>Affichage à l'écran (4:3)</PresentationFormat>
  <Paragraphs>40</Paragraphs>
  <Slides>7</Slides>
  <Notes>0</Notes>
  <HiddenSlides>0</HiddenSlides>
  <MMClips>0</MMClips>
  <ScaleCrop>false</ScaleCrop>
  <HeadingPairs>
    <vt:vector size="6" baseType="variant">
      <vt:variant>
        <vt:lpstr>Thème</vt:lpstr>
      </vt:variant>
      <vt:variant>
        <vt:i4>1</vt:i4>
      </vt:variant>
      <vt:variant>
        <vt:lpstr>Titres des diapositives</vt:lpstr>
      </vt:variant>
      <vt:variant>
        <vt:i4>7</vt:i4>
      </vt:variant>
      <vt:variant>
        <vt:lpstr>Diaporamas personnalisés</vt:lpstr>
      </vt:variant>
      <vt:variant>
        <vt:i4>1</vt:i4>
      </vt:variant>
    </vt:vector>
  </HeadingPairs>
  <TitlesOfParts>
    <vt:vector size="9" baseType="lpstr">
      <vt:lpstr>Thème Office</vt:lpstr>
      <vt:lpstr>Diapositive 1</vt:lpstr>
      <vt:lpstr>Diapositive 2</vt:lpstr>
      <vt:lpstr>Diapositive 3</vt:lpstr>
      <vt:lpstr>Diapositive 4</vt:lpstr>
      <vt:lpstr>Diapositive 5</vt:lpstr>
      <vt:lpstr>Diapositive 6</vt:lpstr>
      <vt:lpstr>Diapositive 7</vt:lpstr>
      <vt:lpstr>Diaporama personnalisé 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Vincent</dc:creator>
  <cp:lastModifiedBy>Vincent</cp:lastModifiedBy>
  <cp:revision>18</cp:revision>
  <dcterms:created xsi:type="dcterms:W3CDTF">2014-02-02T13:56:04Z</dcterms:created>
  <dcterms:modified xsi:type="dcterms:W3CDTF">2014-02-03T21:37:20Z</dcterms:modified>
</cp:coreProperties>
</file>